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24.png" ContentType="image/png"/>
  <Override PartName="/ppt/media/image1.png" ContentType="image/png"/>
  <Override PartName="/ppt/media/image31.png" ContentType="image/png"/>
  <Override PartName="/ppt/media/image25.png" ContentType="image/png"/>
  <Override PartName="/ppt/media/image2.png" ContentType="image/png"/>
  <Override PartName="/ppt/media/image32.png" ContentType="image/png"/>
  <Override PartName="/ppt/media/image26.png" ContentType="image/png"/>
  <Override PartName="/ppt/media/image3.png" ContentType="image/png"/>
  <Override PartName="/ppt/media/image33.png" ContentType="image/png"/>
  <Override PartName="/ppt/media/image27.png" ContentType="image/png"/>
  <Override PartName="/ppt/media/image13.png" ContentType="image/png"/>
  <Override PartName="/ppt/media/image50.png" ContentType="image/png"/>
  <Override PartName="/ppt/media/image40.png" ContentType="image/png"/>
  <Override PartName="/ppt/media/image4.png" ContentType="image/png"/>
  <Override PartName="/ppt/media/image34.png" ContentType="image/png"/>
  <Override PartName="/ppt/media/image41.png" ContentType="image/png"/>
  <Override PartName="/ppt/media/image9.png" ContentType="image/png"/>
  <Override PartName="/ppt/media/image39.png" ContentType="image/png"/>
  <Override PartName="/ppt/media/image30.png" ContentType="image/png"/>
  <Override PartName="/ppt/media/image28.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8.png" ContentType="image/png"/>
  <Override PartName="/ppt/media/image11.png" ContentType="image/png"/>
  <Override PartName="/ppt/media/image38.png" ContentType="image/png"/>
  <Override PartName="/ppt/media/image8.png" ContentType="image/png"/>
  <Override PartName="/ppt/media/image49.png" ContentType="image/png"/>
  <Override PartName="/ppt/media/image12.png" ContentType="image/png"/>
  <Override PartName="/ppt/media/image10.png" ContentType="image/png"/>
  <Override PartName="/ppt/media/image47.png" ContentType="image/png"/>
  <Override PartName="/ppt/media/image37.png" ContentType="image/png"/>
  <Override PartName="/ppt/media/image7.png" ContentType="image/png"/>
  <Override PartName="/ppt/media/image36.png" ContentType="image/png"/>
  <Override PartName="/ppt/media/image6.png" ContentType="image/png"/>
  <Override PartName="/ppt/media/image29.png" ContentType="image/png"/>
  <Override PartName="/ppt/media/image5.png" ContentType="image/png"/>
  <Override PartName="/ppt/media/image35.png" ContentType="image/png"/>
  <Override PartName="/ppt/presProps.xml" ContentType="application/vnd.openxmlformats-officedocument.presentationml.presPro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_rels/slide40.xml.rels" ContentType="application/vnd.openxmlformats-package.relationships+xml"/>
  <Override PartName="/ppt/slides/_rels/slide48.xml.rels" ContentType="application/vnd.openxmlformats-package.relationships+xml"/>
  <Override PartName="/ppt/slides/_rels/slide33.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41.xml.rels" ContentType="application/vnd.openxmlformats-package.relationships+xml"/>
  <Override PartName="/ppt/slides/_rels/slide49.xml.rels" ContentType="application/vnd.openxmlformats-package.relationships+xml"/>
  <Override PartName="/ppt/slides/_rels/slide50.xml.rels" ContentType="application/vnd.openxmlformats-package.relationships+xml"/>
  <Override PartName="/ppt/slides/_rels/slide34.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25.xml.rels" ContentType="application/vnd.openxmlformats-package.relationships+xml"/>
  <Override PartName="/ppt/slides/_rels/slide47.xml.rels" ContentType="application/vnd.openxmlformats-package.relationships+xml"/>
  <Override PartName="/ppt/slides/_rels/slide4.xml.rels" ContentType="application/vnd.openxmlformats-package.relationships+xml"/>
  <Override PartName="/ppt/slides/_rels/slide46.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45.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39.xml.rels" ContentType="application/vnd.openxmlformats-package.relationships+xml"/>
  <Override PartName="/ppt/slides/_rels/slide24.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28.xml.rels" ContentType="application/vnd.openxmlformats-package.relationships+xml"/>
  <Override PartName="/ppt/slides/_rels/slide44.xml.rels" ContentType="application/vnd.openxmlformats-package.relationships+xml"/>
  <Override PartName="/ppt/slides/_rels/slide2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43.xml.rels" ContentType="application/vnd.openxmlformats-package.relationships+xml"/>
  <Override PartName="/ppt/slides/_rels/slide2.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5.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45.xml" ContentType="application/vnd.openxmlformats-officedocument.presentationml.slide+xml"/>
  <Override PartName="/ppt/slides/slide3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5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9144000" cy="51435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24"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endParaRPr b="0" lang="pt-BR" sz="3200" spc="-1" strike="noStrike">
              <a:latin typeface="Arial"/>
            </a:endParaRPr>
          </a:p>
        </p:txBody>
      </p:sp>
      <p:sp>
        <p:nvSpPr>
          <p:cNvPr id="25"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pt-B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27"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28"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29"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30"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pt-B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32"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33"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34"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35"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36"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37"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endParaRPr b="0" lang="pt-B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3"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algn="ctr">
              <a:buNone/>
            </a:pPr>
            <a:endParaRPr b="0" lang="pt-B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5"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endParaRPr b="0" lang="pt-B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7"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pt-BR" sz="3200" spc="-1" strike="noStrike">
              <a:latin typeface="Arial"/>
            </a:endParaRPr>
          </a:p>
        </p:txBody>
      </p:sp>
      <p:sp>
        <p:nvSpPr>
          <p:cNvPr id="8"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pt-B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buNone/>
            </a:pP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12"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13"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pt-BR" sz="3200" spc="-1" strike="noStrike">
              <a:latin typeface="Arial"/>
            </a:endParaRPr>
          </a:p>
        </p:txBody>
      </p:sp>
      <p:sp>
        <p:nvSpPr>
          <p:cNvPr id="14"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pt-B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16"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pt-BR" sz="3200" spc="-1" strike="noStrike">
              <a:latin typeface="Arial"/>
            </a:endParaRPr>
          </a:p>
        </p:txBody>
      </p:sp>
      <p:sp>
        <p:nvSpPr>
          <p:cNvPr id="17"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18"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pt-B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20"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21"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22"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pt-B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r>
              <a:rPr b="0" lang="pt-BR" sz="4400" spc="-1" strike="noStrike">
                <a:latin typeface="Arial"/>
              </a:rPr>
              <a:t>Clique para editar o formato do texto do título</a:t>
            </a:r>
            <a:endParaRPr b="0" lang="pt-BR" sz="4400" spc="-1" strike="noStrike">
              <a:latin typeface="Arial"/>
            </a:endParaRPr>
          </a:p>
        </p:txBody>
      </p:sp>
      <p:sp>
        <p:nvSpPr>
          <p:cNvPr id="1"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fontScale="92000"/>
          </a:bodyPr>
          <a:p>
            <a:pPr marL="432000" indent="-324000">
              <a:spcBef>
                <a:spcPts val="1417"/>
              </a:spcBef>
              <a:buClr>
                <a:srgbClr val="000000"/>
              </a:buClr>
              <a:buSzPct val="45000"/>
              <a:buFont typeface="Wingdings" charset="2"/>
              <a:buChar char=""/>
            </a:pPr>
            <a:r>
              <a:rPr b="0" lang="pt-BR" sz="3200" spc="-1" strike="noStrike">
                <a:latin typeface="Arial"/>
              </a:rPr>
              <a:t>Clique para editar o formato do texto da estrutura de tópicos</a:t>
            </a:r>
            <a:endParaRPr b="0" lang="pt-BR" sz="3200" spc="-1" strike="noStrike">
              <a:latin typeface="Arial"/>
            </a:endParaRPr>
          </a:p>
          <a:p>
            <a:pPr lvl="1" marL="864000" indent="-324000">
              <a:spcBef>
                <a:spcPts val="1134"/>
              </a:spcBef>
              <a:buClr>
                <a:srgbClr val="000000"/>
              </a:buClr>
              <a:buSzPct val="75000"/>
              <a:buFont typeface="Symbol" charset="2"/>
              <a:buChar char=""/>
            </a:pPr>
            <a:r>
              <a:rPr b="0" lang="pt-BR" sz="2800" spc="-1" strike="noStrike">
                <a:latin typeface="Arial"/>
              </a:rPr>
              <a:t>2.º nível da estrutura de tópicos</a:t>
            </a:r>
            <a:endParaRPr b="0" lang="pt-BR" sz="2800" spc="-1" strike="noStrike">
              <a:latin typeface="Arial"/>
            </a:endParaRPr>
          </a:p>
          <a:p>
            <a:pPr lvl="2" marL="1296000" indent="-288000">
              <a:spcBef>
                <a:spcPts val="850"/>
              </a:spcBef>
              <a:buClr>
                <a:srgbClr val="000000"/>
              </a:buClr>
              <a:buSzPct val="45000"/>
              <a:buFont typeface="Wingdings" charset="2"/>
              <a:buChar char=""/>
            </a:pPr>
            <a:r>
              <a:rPr b="0" lang="pt-BR" sz="2400" spc="-1" strike="noStrike">
                <a:latin typeface="Arial"/>
              </a:rPr>
              <a:t>3.º nível da estrutura de tópicos</a:t>
            </a:r>
            <a:endParaRPr b="0" lang="pt-BR" sz="2400" spc="-1" strike="noStrike">
              <a:latin typeface="Arial"/>
            </a:endParaRPr>
          </a:p>
          <a:p>
            <a:pPr lvl="3" marL="1728000" indent="-216000">
              <a:spcBef>
                <a:spcPts val="567"/>
              </a:spcBef>
              <a:buClr>
                <a:srgbClr val="000000"/>
              </a:buClr>
              <a:buSzPct val="75000"/>
              <a:buFont typeface="Symbol" charset="2"/>
              <a:buChar char=""/>
            </a:pPr>
            <a:r>
              <a:rPr b="0" lang="pt-BR" sz="2000" spc="-1" strike="noStrike">
                <a:latin typeface="Arial"/>
              </a:rPr>
              <a:t>4.º nível da estrutura de tópicos</a:t>
            </a:r>
            <a:endParaRPr b="0" lang="pt-BR" sz="2000" spc="-1" strike="noStrike">
              <a:latin typeface="Arial"/>
            </a:endParaRPr>
          </a:p>
          <a:p>
            <a:pPr lvl="4" marL="2160000" indent="-216000">
              <a:spcBef>
                <a:spcPts val="283"/>
              </a:spcBef>
              <a:buClr>
                <a:srgbClr val="000000"/>
              </a:buClr>
              <a:buSzPct val="45000"/>
              <a:buFont typeface="Wingdings" charset="2"/>
              <a:buChar char=""/>
            </a:pPr>
            <a:r>
              <a:rPr b="0" lang="pt-BR" sz="2000" spc="-1" strike="noStrike">
                <a:latin typeface="Arial"/>
              </a:rPr>
              <a:t>5.º nível da estrutura de tópicos</a:t>
            </a:r>
            <a:endParaRPr b="0" lang="pt-BR" sz="2000" spc="-1" strike="noStrike">
              <a:latin typeface="Arial"/>
            </a:endParaRPr>
          </a:p>
          <a:p>
            <a:pPr lvl="5" marL="2592000" indent="-216000">
              <a:spcBef>
                <a:spcPts val="283"/>
              </a:spcBef>
              <a:buClr>
                <a:srgbClr val="000000"/>
              </a:buClr>
              <a:buSzPct val="45000"/>
              <a:buFont typeface="Wingdings" charset="2"/>
              <a:buChar char=""/>
            </a:pPr>
            <a:r>
              <a:rPr b="0" lang="pt-BR" sz="2000" spc="-1" strike="noStrike">
                <a:latin typeface="Arial"/>
              </a:rPr>
              <a:t>6.º nível da estrutura de tópicos</a:t>
            </a:r>
            <a:endParaRPr b="0" lang="pt-BR" sz="2000" spc="-1" strike="noStrike">
              <a:latin typeface="Arial"/>
            </a:endParaRPr>
          </a:p>
          <a:p>
            <a:pPr lvl="6" marL="3024000" indent="-216000">
              <a:spcBef>
                <a:spcPts val="283"/>
              </a:spcBef>
              <a:buClr>
                <a:srgbClr val="000000"/>
              </a:buClr>
              <a:buSzPct val="45000"/>
              <a:buFont typeface="Wingdings" charset="2"/>
              <a:buChar char=""/>
            </a:pPr>
            <a:r>
              <a:rPr b="0" lang="pt-BR" sz="2000" spc="-1" strike="noStrike">
                <a:latin typeface="Arial"/>
              </a:rPr>
              <a:t>7.º nível da estrutura de tópicos</a:t>
            </a:r>
            <a:endParaRPr b="0" lang="pt-B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
</Relationships>
</file>

<file path=ppt/slides/_rels/slide42.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1.xml"/>
</Relationships>
</file>

<file path=ppt/slides/_rels/slide43.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 name="Google Shape;54;p13" descr=""/>
          <p:cNvPicPr/>
          <p:nvPr/>
        </p:nvPicPr>
        <p:blipFill>
          <a:blip r:embed="rId1"/>
          <a:stretch/>
        </p:blipFill>
        <p:spPr>
          <a:xfrm>
            <a:off x="0" y="0"/>
            <a:ext cx="9137880" cy="5137560"/>
          </a:xfrm>
          <a:prstGeom prst="rect">
            <a:avLst/>
          </a:prstGeom>
          <a:ln w="0">
            <a:noFill/>
          </a:ln>
        </p:spPr>
      </p:pic>
      <p:sp>
        <p:nvSpPr>
          <p:cNvPr id="39" name="CustomShape 1"/>
          <p:cNvSpPr/>
          <p:nvPr/>
        </p:nvSpPr>
        <p:spPr>
          <a:xfrm>
            <a:off x="1551960" y="1446120"/>
            <a:ext cx="5858640" cy="224496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4800" spc="-1" strike="noStrike">
                <a:solidFill>
                  <a:srgbClr val="ffffff"/>
                </a:solidFill>
                <a:latin typeface="Montserrat"/>
                <a:ea typeface="Montserrat"/>
              </a:rPr>
              <a:t>SEJAM</a:t>
            </a:r>
            <a:br>
              <a:rPr sz="1800"/>
            </a:br>
            <a:r>
              <a:rPr b="1" lang="pt-BR" sz="4800" spc="-1" strike="noStrike">
                <a:solidFill>
                  <a:srgbClr val="ffffff"/>
                </a:solidFill>
                <a:latin typeface="Montserrat"/>
                <a:ea typeface="Montserrat"/>
              </a:rPr>
              <a:t>BEM-VINDOS</a:t>
            </a:r>
            <a:endParaRPr b="0" lang="pt-BR" sz="4800" spc="-1" strike="noStrike">
              <a:latin typeface="Arial"/>
            </a:endParaRPr>
          </a:p>
        </p:txBody>
      </p:sp>
      <p:sp>
        <p:nvSpPr>
          <p:cNvPr id="40" name="CustomShape 2"/>
          <p:cNvSpPr/>
          <p:nvPr/>
        </p:nvSpPr>
        <p:spPr>
          <a:xfrm>
            <a:off x="3956040" y="1865160"/>
            <a:ext cx="1757160" cy="124920"/>
          </a:xfrm>
          <a:prstGeom prst="roundRect">
            <a:avLst>
              <a:gd name="adj" fmla="val 16667"/>
            </a:avLst>
          </a:prstGeom>
          <a:solidFill>
            <a:srgbClr val="ff6c00"/>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Google Shape;77;p16_ 7" descr=""/>
          <p:cNvPicPr/>
          <p:nvPr/>
        </p:nvPicPr>
        <p:blipFill>
          <a:blip r:embed="rId1"/>
          <a:stretch/>
        </p:blipFill>
        <p:spPr>
          <a:xfrm>
            <a:off x="41760" y="180000"/>
            <a:ext cx="9137880" cy="5137560"/>
          </a:xfrm>
          <a:prstGeom prst="rect">
            <a:avLst/>
          </a:prstGeom>
          <a:ln w="0">
            <a:noFill/>
          </a:ln>
        </p:spPr>
      </p:pic>
      <p:sp>
        <p:nvSpPr>
          <p:cNvPr id="74" name="CustomShape 22"/>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75" name="CustomShape 23"/>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76" name="CustomShape 24"/>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É tradicional a afirmação de que, ao contrário do que ocorre nos contratos privados, as partes contratantes nos contratos administrativos estão em posição de desigualdade, tendo em vista a presença das cláusulas exorbitantes que consagram prerrogativas à Administração e sujeições ao contratado. O art. 58 da Lei 8.666/1993 e o art. 104 da Lei 14.133/2021 elencam as cláusulas exorbitantes (alteração unilateral, rescisão unilateral, fiscalização, aplicação de sanções e ocupação provisória).</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7" name="Google Shape;77;p16_ 8" descr=""/>
          <p:cNvPicPr/>
          <p:nvPr/>
        </p:nvPicPr>
        <p:blipFill>
          <a:blip r:embed="rId1"/>
          <a:stretch/>
        </p:blipFill>
        <p:spPr>
          <a:xfrm>
            <a:off x="41760" y="180000"/>
            <a:ext cx="9137880" cy="5137560"/>
          </a:xfrm>
          <a:prstGeom prst="rect">
            <a:avLst/>
          </a:prstGeom>
          <a:ln w="0">
            <a:noFill/>
          </a:ln>
        </p:spPr>
      </p:pic>
      <p:sp>
        <p:nvSpPr>
          <p:cNvPr id="78" name="CustomShape 25"/>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79" name="CustomShape 26"/>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80" name="CustomShape 27"/>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A Administração possui a prerrogativa de alterar unilateralmente as cláusulas regulamentares ou, até mesmo, rescindir os contratos administrativos, tendo em vista a necessidade de atender o interesse público (art. 58, I e II, da Lei 8.666/1993 e art. 104 da Lei 14.133/2021). A mutabilidade natural do interesse público, em razão da alteração da realidade social, política e econômica, acarreta a maleabilidade (instabilidade) nos contratos administrativos. </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 name="Google Shape;77;p16_ 9" descr=""/>
          <p:cNvPicPr/>
          <p:nvPr/>
        </p:nvPicPr>
        <p:blipFill>
          <a:blip r:embed="rId1"/>
          <a:stretch/>
        </p:blipFill>
        <p:spPr>
          <a:xfrm>
            <a:off x="41760" y="180000"/>
            <a:ext cx="9137880" cy="5137560"/>
          </a:xfrm>
          <a:prstGeom prst="rect">
            <a:avLst/>
          </a:prstGeom>
          <a:ln w="0">
            <a:noFill/>
          </a:ln>
        </p:spPr>
      </p:pic>
      <p:sp>
        <p:nvSpPr>
          <p:cNvPr id="82" name="CustomShape 28"/>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83" name="CustomShape 29"/>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84" name="CustomShape 30"/>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O formalismo moderado é uma das características dos contratos administrativos, segundo a qual a Administração deve obedecer aos procedimentos previstos na legislação para formatação válida do ajuste.</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Os contratos administrativos, em regra, devem ser precedidos de licitação, salvo as hipóteses legais de dispensa e inexigibilidade. A minuta do contrato deve integrar sempre o instrumento convocatório.</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 name="Google Shape;77;p16_ 10" descr=""/>
          <p:cNvPicPr/>
          <p:nvPr/>
        </p:nvPicPr>
        <p:blipFill>
          <a:blip r:embed="rId1"/>
          <a:stretch/>
        </p:blipFill>
        <p:spPr>
          <a:xfrm>
            <a:off x="41760" y="180000"/>
            <a:ext cx="9137880" cy="5137560"/>
          </a:xfrm>
          <a:prstGeom prst="rect">
            <a:avLst/>
          </a:prstGeom>
          <a:ln w="0">
            <a:noFill/>
          </a:ln>
        </p:spPr>
      </p:pic>
      <p:sp>
        <p:nvSpPr>
          <p:cNvPr id="86" name="CustomShape 31"/>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87" name="CustomShape 32"/>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88" name="CustomShape 33"/>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Da mesma forma, os contratos devem ser escritos, prescrevendo a legislação que os contratos verbais são nulos e de nenhum efeito, salvo os ajustes para pequenas compras de pronto pagamento.</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Google Shape;77;p16_ 11" descr=""/>
          <p:cNvPicPr/>
          <p:nvPr/>
        </p:nvPicPr>
        <p:blipFill>
          <a:blip r:embed="rId1"/>
          <a:stretch/>
        </p:blipFill>
        <p:spPr>
          <a:xfrm>
            <a:off x="41760" y="180000"/>
            <a:ext cx="9137880" cy="5137560"/>
          </a:xfrm>
          <a:prstGeom prst="rect">
            <a:avLst/>
          </a:prstGeom>
          <a:ln w="0">
            <a:noFill/>
          </a:ln>
        </p:spPr>
      </p:pic>
      <p:sp>
        <p:nvSpPr>
          <p:cNvPr id="90" name="CustomShape 34"/>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91" name="CustomShape 35"/>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92" name="CustomShape 36"/>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Outras solenidades: </a:t>
            </a: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a) arquivamento dos contratos administrativos em ordem cronológica e o registro de seus extratos;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b) os contratos devem mencionar “os nomes das partes e os de seus representantes, a finalidade, o ato que autorizou a sua lavratura, o número do processo da licitação, da dispensa ou da inexigibilidade, a sujeição dos contratantes às normas desta Lei e às cláusulas contratuais”;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c) publicação na imprensa oficial dos contratos e seus aditamentos, ainda que de forma reduzida, que funciona como condição de sua eficácia.</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Google Shape;77;p16_ 12" descr=""/>
          <p:cNvPicPr/>
          <p:nvPr/>
        </p:nvPicPr>
        <p:blipFill>
          <a:blip r:embed="rId1"/>
          <a:stretch/>
        </p:blipFill>
        <p:spPr>
          <a:xfrm>
            <a:off x="41760" y="180000"/>
            <a:ext cx="9137880" cy="5137560"/>
          </a:xfrm>
          <a:prstGeom prst="rect">
            <a:avLst/>
          </a:prstGeom>
          <a:ln w="0">
            <a:noFill/>
          </a:ln>
        </p:spPr>
      </p:pic>
      <p:sp>
        <p:nvSpPr>
          <p:cNvPr id="94" name="CustomShape 37"/>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95" name="CustomShape 38"/>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96" name="CustomShape 39"/>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A Administração convocará regularmente o licitante vencedor para assinar o termo </a:t>
            </a:r>
            <a:r>
              <a:rPr b="0" lang="pt-BR" sz="1800" spc="-1" strike="noStrike">
                <a:solidFill>
                  <a:srgbClr val="000000"/>
                </a:solidFill>
                <a:latin typeface="Arial"/>
                <a:ea typeface="DejaVu Sans"/>
              </a:rPr>
              <a:t>de contrato ou aceitar ou retirar o instrumento equivalente, dentro do prazo e nas </a:t>
            </a:r>
            <a:r>
              <a:rPr b="0" lang="pt-BR" sz="1800" spc="-1" strike="noStrike">
                <a:solidFill>
                  <a:srgbClr val="000000"/>
                </a:solidFill>
                <a:latin typeface="Arial"/>
                <a:ea typeface="DejaVu Sans"/>
              </a:rPr>
              <a:t>condições estabelecidas no edital de licitação, sob pena de decair o direito à </a:t>
            </a:r>
            <a:r>
              <a:rPr b="0" lang="pt-BR" sz="1800" spc="-1" strike="noStrike">
                <a:solidFill>
                  <a:srgbClr val="000000"/>
                </a:solidFill>
                <a:latin typeface="Arial"/>
                <a:ea typeface="DejaVu Sans"/>
              </a:rPr>
              <a:t>contratação, sem prejuízo das sanções previstas na Lei de Licitações (art. 89 da Lei </a:t>
            </a:r>
            <a:r>
              <a:rPr b="0" lang="pt-BR" sz="1800" spc="-1" strike="noStrike">
                <a:solidFill>
                  <a:srgbClr val="000000"/>
                </a:solidFill>
                <a:latin typeface="Arial"/>
                <a:ea typeface="DejaVu Sans"/>
              </a:rPr>
              <a:t>14.133/2021).</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7" name="Google Shape;77;p16_ 13" descr=""/>
          <p:cNvPicPr/>
          <p:nvPr/>
        </p:nvPicPr>
        <p:blipFill>
          <a:blip r:embed="rId1"/>
          <a:stretch/>
        </p:blipFill>
        <p:spPr>
          <a:xfrm>
            <a:off x="41760" y="180000"/>
            <a:ext cx="9137880" cy="5137560"/>
          </a:xfrm>
          <a:prstGeom prst="rect">
            <a:avLst/>
          </a:prstGeom>
          <a:ln w="0">
            <a:noFill/>
          </a:ln>
        </p:spPr>
      </p:pic>
      <p:sp>
        <p:nvSpPr>
          <p:cNvPr id="98" name="CustomShape 40"/>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99" name="CustomShape 41"/>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00" name="CustomShape 42"/>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É facultado à Administração, quando o convocado não assinar o termo de contrato ou não aceitar ou retirar o instrumento equivalente no prazo e nas condições estabelecidos, convocar os licitantes remanescentes, na ordem de classificação, para a celebração do contrato nas condições propostas pelo licitante vencedor (art. 90, § 2.º, da Lei 14.133/2021).</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1" name="Google Shape;77;p16_ 14" descr=""/>
          <p:cNvPicPr/>
          <p:nvPr/>
        </p:nvPicPr>
        <p:blipFill>
          <a:blip r:embed="rId1"/>
          <a:stretch/>
        </p:blipFill>
        <p:spPr>
          <a:xfrm>
            <a:off x="41760" y="180000"/>
            <a:ext cx="9137880" cy="5137560"/>
          </a:xfrm>
          <a:prstGeom prst="rect">
            <a:avLst/>
          </a:prstGeom>
          <a:ln w="0">
            <a:noFill/>
          </a:ln>
        </p:spPr>
      </p:pic>
      <p:sp>
        <p:nvSpPr>
          <p:cNvPr id="102" name="CustomShape 43"/>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03" name="CustomShape 44"/>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04" name="CustomShape 45"/>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Na hipótese de nenhum dos licitantes aceitar a contratação, a Administração, </a:t>
            </a:r>
            <a:r>
              <a:rPr b="0" lang="pt-BR" sz="1800" spc="-1" strike="noStrike">
                <a:solidFill>
                  <a:srgbClr val="000000"/>
                </a:solidFill>
                <a:latin typeface="Arial"/>
                <a:ea typeface="DejaVu Sans"/>
              </a:rPr>
              <a:t>observado o valor estimado e sua eventual atualização nos termos do edital, poderá </a:t>
            </a:r>
            <a:r>
              <a:rPr b="0" lang="pt-BR" sz="1800" spc="-1" strike="noStrike">
                <a:solidFill>
                  <a:srgbClr val="000000"/>
                </a:solidFill>
                <a:latin typeface="Arial"/>
                <a:ea typeface="DejaVu Sans"/>
              </a:rPr>
              <a:t>(art. 90, § 4.º, da Lei 14.133/2021):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a) convocar os licitantes remanescentes para negociação, na ordem de </a:t>
            </a:r>
            <a:r>
              <a:rPr b="0" lang="pt-BR" sz="1800" spc="-1" strike="noStrike">
                <a:solidFill>
                  <a:srgbClr val="000000"/>
                </a:solidFill>
                <a:latin typeface="Arial"/>
                <a:ea typeface="DejaVu Sans"/>
              </a:rPr>
              <a:t>classificação, visando à obtenção de preço melhor, mesmo que acima do preço do </a:t>
            </a:r>
            <a:r>
              <a:rPr b="0" lang="pt-BR" sz="1800" spc="-1" strike="noStrike">
                <a:solidFill>
                  <a:srgbClr val="000000"/>
                </a:solidFill>
                <a:latin typeface="Arial"/>
                <a:ea typeface="DejaVu Sans"/>
              </a:rPr>
              <a:t>adjudicatário; e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b) restando frustrada a negociação de melhor condição, adjudicar e celebrar o </a:t>
            </a:r>
            <a:r>
              <a:rPr b="0" lang="pt-BR" sz="1800" spc="-1" strike="noStrike">
                <a:solidFill>
                  <a:srgbClr val="000000"/>
                </a:solidFill>
                <a:latin typeface="Arial"/>
                <a:ea typeface="DejaVu Sans"/>
              </a:rPr>
              <a:t>contrato nas condições ofertadas pelos licitantes remanescentes, atendida a ordem </a:t>
            </a:r>
            <a:r>
              <a:rPr b="0" lang="pt-BR" sz="1800" spc="-1" strike="noStrike">
                <a:solidFill>
                  <a:srgbClr val="000000"/>
                </a:solidFill>
                <a:latin typeface="Arial"/>
                <a:ea typeface="DejaVu Sans"/>
              </a:rPr>
              <a:t>classificatória.</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Google Shape;77;p16_ 15" descr=""/>
          <p:cNvPicPr/>
          <p:nvPr/>
        </p:nvPicPr>
        <p:blipFill>
          <a:blip r:embed="rId1"/>
          <a:stretch/>
        </p:blipFill>
        <p:spPr>
          <a:xfrm>
            <a:off x="41760" y="180000"/>
            <a:ext cx="9137880" cy="5137560"/>
          </a:xfrm>
          <a:prstGeom prst="rect">
            <a:avLst/>
          </a:prstGeom>
          <a:ln w="0">
            <a:noFill/>
          </a:ln>
        </p:spPr>
      </p:pic>
      <p:sp>
        <p:nvSpPr>
          <p:cNvPr id="106" name="CustomShape 46"/>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07" name="CustomShape 47"/>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08" name="CustomShape 48"/>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Decorrido o prazo de validade da proposta indicado no edital sem convocação para a contratação, ficam os licitantes liberados dos compromissos assumidos (art. 90, § 3.º, da Lei 14.133/2021).</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 name="Google Shape;77;p16_ 16" descr=""/>
          <p:cNvPicPr/>
          <p:nvPr/>
        </p:nvPicPr>
        <p:blipFill>
          <a:blip r:embed="rId1"/>
          <a:stretch/>
        </p:blipFill>
        <p:spPr>
          <a:xfrm>
            <a:off x="41760" y="180000"/>
            <a:ext cx="9137880" cy="5137560"/>
          </a:xfrm>
          <a:prstGeom prst="rect">
            <a:avLst/>
          </a:prstGeom>
          <a:ln w="0">
            <a:noFill/>
          </a:ln>
        </p:spPr>
      </p:pic>
      <p:sp>
        <p:nvSpPr>
          <p:cNvPr id="110" name="CustomShape 49"/>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11" name="CustomShape 50"/>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12" name="CustomShape 51"/>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A recusa injustificada do adjudicatário em assinar o contrato ou em aceitar ou retirar o instrumento equivalente no prazo estabelecido pela Administração caracteriza o descumprimento total da obrigação assumida, sujeitando-o às penalidades legalmente estabelecidas e à imediata perda da garantia de proposta em favor dos órgãos licitantes (art. 90, § 5.º, da Lei 14.133/2021).</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 name="Google Shape;61;p14" descr=""/>
          <p:cNvPicPr/>
          <p:nvPr/>
        </p:nvPicPr>
        <p:blipFill>
          <a:blip r:embed="rId1"/>
          <a:stretch/>
        </p:blipFill>
        <p:spPr>
          <a:xfrm>
            <a:off x="0" y="0"/>
            <a:ext cx="9137880" cy="5137560"/>
          </a:xfrm>
          <a:prstGeom prst="rect">
            <a:avLst/>
          </a:prstGeom>
          <a:ln w="0">
            <a:noFill/>
          </a:ln>
        </p:spPr>
      </p:pic>
      <p:sp>
        <p:nvSpPr>
          <p:cNvPr id="42" name="CustomShape 1"/>
          <p:cNvSpPr/>
          <p:nvPr/>
        </p:nvSpPr>
        <p:spPr>
          <a:xfrm>
            <a:off x="422640" y="313200"/>
            <a:ext cx="392796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2100" spc="-1" strike="noStrike">
                <a:solidFill>
                  <a:srgbClr val="000d29"/>
                </a:solidFill>
                <a:latin typeface="Montserrat"/>
                <a:ea typeface="Montserrat"/>
              </a:rPr>
              <a:t>José Augusto</a:t>
            </a:r>
            <a:endParaRPr b="0" lang="pt-BR" sz="2100" spc="-1" strike="noStrike">
              <a:latin typeface="Arial"/>
            </a:endParaRPr>
          </a:p>
        </p:txBody>
      </p:sp>
      <p:sp>
        <p:nvSpPr>
          <p:cNvPr id="43" name="CustomShape 2"/>
          <p:cNvSpPr/>
          <p:nvPr/>
        </p:nvSpPr>
        <p:spPr>
          <a:xfrm>
            <a:off x="422640" y="855720"/>
            <a:ext cx="392796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2100" spc="-1" strike="noStrike">
                <a:solidFill>
                  <a:srgbClr val="000d29"/>
                </a:solidFill>
                <a:latin typeface="Montserrat"/>
                <a:ea typeface="Montserrat"/>
              </a:rPr>
              <a:t>Currículo:</a:t>
            </a:r>
            <a:br>
              <a:rPr sz="1800"/>
            </a:br>
            <a:r>
              <a:rPr b="1" lang="pt-BR" sz="1500" spc="-1" strike="noStrike">
                <a:solidFill>
                  <a:srgbClr val="000d29"/>
                </a:solidFill>
                <a:latin typeface="Montserrat"/>
                <a:ea typeface="Montserrat"/>
              </a:rPr>
              <a:t>Advogado, Procurador Legislativo, </a:t>
            </a:r>
            <a:endParaRPr b="0" lang="pt-BR" sz="1500" spc="-1" strike="noStrike">
              <a:latin typeface="Arial"/>
            </a:endParaRPr>
          </a:p>
          <a:p>
            <a:pPr>
              <a:lnSpc>
                <a:spcPct val="100000"/>
              </a:lnSpc>
              <a:buNone/>
              <a:tabLst>
                <a:tab algn="l" pos="0"/>
              </a:tabLst>
            </a:pPr>
            <a:r>
              <a:rPr b="1" lang="pt-BR" sz="1500" spc="-1" strike="noStrike">
                <a:solidFill>
                  <a:srgbClr val="000d29"/>
                </a:solidFill>
                <a:latin typeface="Montserrat"/>
                <a:ea typeface="Montserrat"/>
              </a:rPr>
              <a:t>Pós-Graduado em Direito Público, Direito do Trabalho e Previdenciário. </a:t>
            </a:r>
            <a:endParaRPr b="0" lang="pt-BR" sz="1500" spc="-1" strike="noStrike">
              <a:latin typeface="Arial"/>
            </a:endParaRPr>
          </a:p>
          <a:p>
            <a:pPr>
              <a:lnSpc>
                <a:spcPct val="100000"/>
              </a:lnSpc>
              <a:buNone/>
              <a:tabLst>
                <a:tab algn="l" pos="0"/>
              </a:tabLst>
            </a:pPr>
            <a:endParaRPr b="0" lang="pt-BR" sz="1500" spc="-1" strike="noStrike">
              <a:latin typeface="Arial"/>
            </a:endParaRPr>
          </a:p>
          <a:p>
            <a:pPr>
              <a:lnSpc>
                <a:spcPct val="100000"/>
              </a:lnSpc>
              <a:buNone/>
              <a:tabLst>
                <a:tab algn="l" pos="0"/>
              </a:tabLst>
            </a:pPr>
            <a:br>
              <a:rPr sz="1500"/>
            </a:br>
            <a:endParaRPr b="0" lang="pt-BR" sz="1500" spc="-1" strike="noStrike">
              <a:latin typeface="Arial"/>
            </a:endParaRPr>
          </a:p>
        </p:txBody>
      </p:sp>
      <p:sp>
        <p:nvSpPr>
          <p:cNvPr id="44" name="CustomShape 3"/>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 name="Google Shape;77;p16_ 17" descr=""/>
          <p:cNvPicPr/>
          <p:nvPr/>
        </p:nvPicPr>
        <p:blipFill>
          <a:blip r:embed="rId1"/>
          <a:stretch/>
        </p:blipFill>
        <p:spPr>
          <a:xfrm>
            <a:off x="41760" y="180000"/>
            <a:ext cx="9137880" cy="5137560"/>
          </a:xfrm>
          <a:prstGeom prst="rect">
            <a:avLst/>
          </a:prstGeom>
          <a:ln w="0">
            <a:noFill/>
          </a:ln>
        </p:spPr>
      </p:pic>
      <p:sp>
        <p:nvSpPr>
          <p:cNvPr id="114" name="CustomShape 52"/>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15" name="CustomShape 53"/>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16" name="CustomShape 54"/>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A Administração pode convocar os demais licitantes classificados para a contratação de remanescente de obra, serviço ou fornecimento em consequência de rescisão contratual, observados os mesmos critérios estabelecidos nos §§ 2.º e 4.º (art. 90, § 7.º, da Lei 14.133/2021).</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7" name="Google Shape;77;p16_ 18" descr=""/>
          <p:cNvPicPr/>
          <p:nvPr/>
        </p:nvPicPr>
        <p:blipFill>
          <a:blip r:embed="rId1"/>
          <a:stretch/>
        </p:blipFill>
        <p:spPr>
          <a:xfrm>
            <a:off x="41760" y="180000"/>
            <a:ext cx="9137880" cy="5137560"/>
          </a:xfrm>
          <a:prstGeom prst="rect">
            <a:avLst/>
          </a:prstGeom>
          <a:ln w="0">
            <a:noFill/>
          </a:ln>
        </p:spPr>
      </p:pic>
      <p:sp>
        <p:nvSpPr>
          <p:cNvPr id="118" name="CustomShape 55"/>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19" name="CustomShape 56"/>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20" name="CustomShape 57"/>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Os contratos e seus aditamentos terão forma escrita, serão juntados ao processo que deu origem à contratação, divulgados e mantidos à disposição do público em sítio eletrônico oficial (art. 91 da Lei 14.133/2021).32 Admite-se a forma eletrônica na celebração de contratos e de termos aditivos, atendidas as exigências previstas em regulamento (art. 91, § 3.º).</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1" name="Google Shape;77;p16_ 19" descr=""/>
          <p:cNvPicPr/>
          <p:nvPr/>
        </p:nvPicPr>
        <p:blipFill>
          <a:blip r:embed="rId1"/>
          <a:stretch/>
        </p:blipFill>
        <p:spPr>
          <a:xfrm>
            <a:off x="41760" y="180000"/>
            <a:ext cx="9137880" cy="5137560"/>
          </a:xfrm>
          <a:prstGeom prst="rect">
            <a:avLst/>
          </a:prstGeom>
          <a:ln w="0">
            <a:noFill/>
          </a:ln>
        </p:spPr>
      </p:pic>
      <p:sp>
        <p:nvSpPr>
          <p:cNvPr id="122" name="CustomShape 58"/>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23" name="CustomShape 59"/>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24" name="CustomShape 60"/>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Antes de formalizar ou prorrogar o prazo de vigência do contrato, a Administração deverá consultar o Cadastro Nacional de Empresas Inidôneas e Suspensas (CEIS) e o Cadastro Nacional de Empresas Punidas (CNEP), emitir as certidões negativas de inidoneidade, de impedimento e de débitos trabalhistas e juntá-las ao respectivo processo (art. 91, § 4.º, da Lei 14.133/2021).</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Google Shape;77;p16_ 20" descr=""/>
          <p:cNvPicPr/>
          <p:nvPr/>
        </p:nvPicPr>
        <p:blipFill>
          <a:blip r:embed="rId1"/>
          <a:stretch/>
        </p:blipFill>
        <p:spPr>
          <a:xfrm>
            <a:off x="41760" y="180000"/>
            <a:ext cx="9137880" cy="5137560"/>
          </a:xfrm>
          <a:prstGeom prst="rect">
            <a:avLst/>
          </a:prstGeom>
          <a:ln w="0">
            <a:noFill/>
          </a:ln>
        </p:spPr>
      </p:pic>
      <p:sp>
        <p:nvSpPr>
          <p:cNvPr id="126" name="CustomShape 61"/>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27" name="CustomShape 62"/>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28" name="CustomShape 63"/>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Os contratos administrativos possuem as seguintes cláusulas necessárias (art. 92 da Lei 14.133/2021):</a:t>
            </a: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 </a:t>
            </a: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a) o objeto e seus elementos característicos;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b) a vinculação ao edital de licitação e à proposta do licitante vencedor ou ao ato que tiver autorizado a contratação direta e à respectiva proposta;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c) a legislação aplicável à execução do contrato, inclusive quanto aos casos omissos;</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d) o regime de execução ou a forma de fornecimento;  </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 name="Google Shape;77;p16_ 21" descr=""/>
          <p:cNvPicPr/>
          <p:nvPr/>
        </p:nvPicPr>
        <p:blipFill>
          <a:blip r:embed="rId1"/>
          <a:stretch/>
        </p:blipFill>
        <p:spPr>
          <a:xfrm>
            <a:off x="41760" y="180000"/>
            <a:ext cx="9137880" cy="5137560"/>
          </a:xfrm>
          <a:prstGeom prst="rect">
            <a:avLst/>
          </a:prstGeom>
          <a:ln w="0">
            <a:noFill/>
          </a:ln>
        </p:spPr>
      </p:pic>
      <p:sp>
        <p:nvSpPr>
          <p:cNvPr id="130" name="CustomShape 64"/>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31" name="CustomShape 65"/>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32" name="CustomShape 66"/>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e) o preço e as condições de pagamento, os critérios, a data-base e a periodicidade do reajustamento de preços e os critérios de atualização monetária entre a data do adimplemento das obrigações e a do efetivo pagamento;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f) os critérios e a periodicidade da medição, quando for o caso, e o prazo para liquidação e para pagamento;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g) os prazos de início das etapas de execução, conclusão, entrega, observação e recebimento definitivo, quando for o caso;</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 name="Google Shape;77;p16_ 22" descr=""/>
          <p:cNvPicPr/>
          <p:nvPr/>
        </p:nvPicPr>
        <p:blipFill>
          <a:blip r:embed="rId1"/>
          <a:stretch/>
        </p:blipFill>
        <p:spPr>
          <a:xfrm>
            <a:off x="41760" y="180000"/>
            <a:ext cx="9137880" cy="5137560"/>
          </a:xfrm>
          <a:prstGeom prst="rect">
            <a:avLst/>
          </a:prstGeom>
          <a:ln w="0">
            <a:noFill/>
          </a:ln>
        </p:spPr>
      </p:pic>
      <p:sp>
        <p:nvSpPr>
          <p:cNvPr id="134" name="CustomShape 67"/>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35" name="CustomShape 68"/>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36" name="CustomShape 69"/>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h) o crédito pelo qual correrá a despesa, com a indicação da classificação funcional programática e da categoria econômica;</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i) a matriz de risco, quando for o caso;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j) o prazo para resposta ao pedido de repactuação de preços, quando for o caso;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k) o prazo para resposta ao pedido de restabelecimento do equilíbrio econômico-financeiro, quando for o caso;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Google Shape;77;p16_ 23" descr=""/>
          <p:cNvPicPr/>
          <p:nvPr/>
        </p:nvPicPr>
        <p:blipFill>
          <a:blip r:embed="rId1"/>
          <a:stretch/>
        </p:blipFill>
        <p:spPr>
          <a:xfrm>
            <a:off x="41760" y="180000"/>
            <a:ext cx="9137880" cy="5137560"/>
          </a:xfrm>
          <a:prstGeom prst="rect">
            <a:avLst/>
          </a:prstGeom>
          <a:ln w="0">
            <a:noFill/>
          </a:ln>
        </p:spPr>
      </p:pic>
      <p:sp>
        <p:nvSpPr>
          <p:cNvPr id="138" name="CustomShape 70"/>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39" name="CustomShape 71"/>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40" name="CustomShape 72"/>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l) as garantias oferecidas para assegurar sua plena execução, quando exigidas, inclusive as que forem oferecidas pelo contratado no caso de antecipação de valores a título de pagamento;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m) o prazo de garantia mínima do objeto, observados os prazos mínimos estabelecidos na Lei 14.133/2021 e nas normas técnicas aplicáveis, e as condições de manutenção e assistência técnica, quando for o caso;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n) os direitos e as responsabilidades das partes, as penalidades cabíveis e os valores das multas e suas bases de cálculo; </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Google Shape;77;p16_ 24" descr=""/>
          <p:cNvPicPr/>
          <p:nvPr/>
        </p:nvPicPr>
        <p:blipFill>
          <a:blip r:embed="rId1"/>
          <a:stretch/>
        </p:blipFill>
        <p:spPr>
          <a:xfrm>
            <a:off x="41760" y="180000"/>
            <a:ext cx="9137880" cy="5137560"/>
          </a:xfrm>
          <a:prstGeom prst="rect">
            <a:avLst/>
          </a:prstGeom>
          <a:ln w="0">
            <a:noFill/>
          </a:ln>
        </p:spPr>
      </p:pic>
      <p:sp>
        <p:nvSpPr>
          <p:cNvPr id="142" name="CustomShape 73"/>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43" name="CustomShape 74"/>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44" name="CustomShape 75"/>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o) as condições de importação e a data e a taxa de câmbio para conversão, quando for o caso;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p) a obrigação do contratado de manter, durante toda a execução do contrato, em compatibilidade com as obrigações por ele assumidas, todas as condições exigidas para a habilitação na licitação, ou para qualificação, na contratação direta;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q) a obrigação de o contratado cumprir as exigências de reserva de cargos prevista em lei, bem como em outras normas específicas, para pessoa com deficiência, para reabilitado da Previdência Social e para aprendiz; </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Google Shape;77;p16_ 25" descr=""/>
          <p:cNvPicPr/>
          <p:nvPr/>
        </p:nvPicPr>
        <p:blipFill>
          <a:blip r:embed="rId1"/>
          <a:stretch/>
        </p:blipFill>
        <p:spPr>
          <a:xfrm>
            <a:off x="41760" y="180000"/>
            <a:ext cx="9137880" cy="5137560"/>
          </a:xfrm>
          <a:prstGeom prst="rect">
            <a:avLst/>
          </a:prstGeom>
          <a:ln w="0">
            <a:noFill/>
          </a:ln>
        </p:spPr>
      </p:pic>
      <p:sp>
        <p:nvSpPr>
          <p:cNvPr id="146" name="CustomShape 76"/>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47" name="CustomShape 77"/>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48" name="CustomShape 78"/>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r) o modelo de gestão do contrato, observados os requisitos definidos em regulamento; e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s) os casos de extinção.</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9" name="Google Shape;77;p16_ 26" descr=""/>
          <p:cNvPicPr/>
          <p:nvPr/>
        </p:nvPicPr>
        <p:blipFill>
          <a:blip r:embed="rId1"/>
          <a:stretch/>
        </p:blipFill>
        <p:spPr>
          <a:xfrm>
            <a:off x="41760" y="180000"/>
            <a:ext cx="9137880" cy="5137560"/>
          </a:xfrm>
          <a:prstGeom prst="rect">
            <a:avLst/>
          </a:prstGeom>
          <a:ln w="0">
            <a:noFill/>
          </a:ln>
        </p:spPr>
      </p:pic>
      <p:sp>
        <p:nvSpPr>
          <p:cNvPr id="150" name="CustomShape 79"/>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51" name="CustomShape 80"/>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52" name="CustomShape 81"/>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Ademais, nos contratos celebrados pela Administração Pública com pessoas físicas ou jurídicas, inclusive as domiciliadas no exterior, deverá constar necessariamente cláusula que declare competente o foro da sede da Administração para dirimir qualquer questão contratual, ressalvadas as seguintes hipóteses: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a) licitação internacional para a aquisição de bens e serviços cujo pagamento seja feito com o produto de financiamento concedido por organismo financeiro internacional de que o Brasil faça parte, ou por agência estrangeira de cooperação; </a:t>
            </a: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Google Shape;77;p16_21" descr=""/>
          <p:cNvPicPr/>
          <p:nvPr/>
        </p:nvPicPr>
        <p:blipFill>
          <a:blip r:embed="rId1"/>
          <a:stretch/>
        </p:blipFill>
        <p:spPr>
          <a:xfrm>
            <a:off x="113760" y="180000"/>
            <a:ext cx="9137880" cy="5137560"/>
          </a:xfrm>
          <a:prstGeom prst="rect">
            <a:avLst/>
          </a:prstGeom>
          <a:ln w="0">
            <a:noFill/>
          </a:ln>
        </p:spPr>
      </p:pic>
      <p:sp>
        <p:nvSpPr>
          <p:cNvPr id="46" name="CustomShape 1"/>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47" name="CustomShape 2"/>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48" name="CustomShape 3"/>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A Administração Pública, por meio de seus agentes, deve exteriorizar a sua vontade para desempenhar as atividades administrativas e atender o interesse público. A manifestação de vontade administrativa pode ser unilateral (atos administrativos), bilateral (contratos da Administração) ou plurilateral (consórcios e convênios).</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A expressão “contratos da Administração” é o gênero que comporta todo e qualquer ajuste bilateral celebrado pela Administração Pública. </a:t>
            </a:r>
            <a:endParaRPr b="0" lang="pt-BR" sz="1800" spc="-1" strike="noStrike">
              <a:latin typeface="Arial"/>
            </a:endParaRPr>
          </a:p>
          <a:p>
            <a:pPr algn="just">
              <a:lnSpc>
                <a:spcPct val="100000"/>
              </a:lnSpc>
              <a:buNone/>
              <a:tabLst>
                <a:tab algn="l" pos="0"/>
              </a:tabLst>
            </a:pPr>
            <a:endParaRPr b="0" lang="pt-BR" sz="1400" spc="-1" strike="noStrike">
              <a:latin typeface="Arial"/>
            </a:endParaRPr>
          </a:p>
          <a:p>
            <a:pPr algn="just">
              <a:lnSpc>
                <a:spcPct val="100000"/>
              </a:lnSpc>
              <a:buNone/>
              <a:tabLst>
                <a:tab algn="l" pos="0"/>
              </a:tabLst>
            </a:pPr>
            <a:endParaRPr b="0" lang="pt-BR" sz="1400" spc="-1" strike="noStrike">
              <a:latin typeface="Arial"/>
            </a:endParaRPr>
          </a:p>
          <a:p>
            <a:pPr algn="just">
              <a:lnSpc>
                <a:spcPct val="100000"/>
              </a:lnSpc>
              <a:buNone/>
              <a:tabLst>
                <a:tab algn="l" pos="0"/>
              </a:tabLst>
            </a:pPr>
            <a:endParaRPr b="0" lang="pt-BR" sz="1400" spc="-1" strike="noStrike">
              <a:latin typeface="Arial"/>
            </a:endParaRPr>
          </a:p>
          <a:p>
            <a:pPr algn="just">
              <a:lnSpc>
                <a:spcPct val="100000"/>
              </a:lnSpc>
              <a:buNone/>
              <a:tabLst>
                <a:tab algn="l" pos="0"/>
              </a:tabLst>
            </a:pPr>
            <a:endParaRPr b="0" lang="pt-BR" sz="1400" spc="-1" strike="noStrike">
              <a:latin typeface="Arial"/>
            </a:endParaRPr>
          </a:p>
          <a:p>
            <a:pPr algn="just">
              <a:lnSpc>
                <a:spcPct val="100000"/>
              </a:lnSpc>
              <a:buNone/>
              <a:tabLst>
                <a:tab algn="l" pos="0"/>
              </a:tabLst>
            </a:pPr>
            <a:endParaRPr b="0" lang="pt-BR" sz="1400" spc="-1" strike="noStrike">
              <a:latin typeface="Arial"/>
            </a:endParaRPr>
          </a:p>
          <a:p>
            <a:pPr algn="just">
              <a:lnSpc>
                <a:spcPct val="100000"/>
              </a:lnSpc>
              <a:buNone/>
              <a:tabLst>
                <a:tab algn="l" pos="0"/>
              </a:tabLst>
            </a:pPr>
            <a:endParaRPr b="0" lang="pt-BR" sz="14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3" name="Google Shape;77;p16_ 27" descr=""/>
          <p:cNvPicPr/>
          <p:nvPr/>
        </p:nvPicPr>
        <p:blipFill>
          <a:blip r:embed="rId1"/>
          <a:stretch/>
        </p:blipFill>
        <p:spPr>
          <a:xfrm>
            <a:off x="41760" y="180000"/>
            <a:ext cx="9137880" cy="5137560"/>
          </a:xfrm>
          <a:prstGeom prst="rect">
            <a:avLst/>
          </a:prstGeom>
          <a:ln w="0">
            <a:noFill/>
          </a:ln>
        </p:spPr>
      </p:pic>
      <p:sp>
        <p:nvSpPr>
          <p:cNvPr id="154" name="CustomShape 82"/>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55" name="CustomShape 83"/>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56" name="CustomShape 84"/>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b) contratação com empresa estrangeira para a compra de equipamentos fabricados e entregues no exterior precedida de autorização do Chefe do Poder Executivo;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c) aquisição de bens e serviços realizada por unidades administrativas com sede no exterior (art. 92, § 1.º, da Lei 14.133/2021).</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7" name="Google Shape;77;p16_ 28" descr=""/>
          <p:cNvPicPr/>
          <p:nvPr/>
        </p:nvPicPr>
        <p:blipFill>
          <a:blip r:embed="rId1"/>
          <a:stretch/>
        </p:blipFill>
        <p:spPr>
          <a:xfrm>
            <a:off x="41760" y="180000"/>
            <a:ext cx="9137880" cy="5137560"/>
          </a:xfrm>
          <a:prstGeom prst="rect">
            <a:avLst/>
          </a:prstGeom>
          <a:ln w="0">
            <a:noFill/>
          </a:ln>
        </p:spPr>
      </p:pic>
      <p:sp>
        <p:nvSpPr>
          <p:cNvPr id="158" name="CustomShape 85"/>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59" name="CustomShape 86"/>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60" name="CustomShape 87"/>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Independentemente do prazo de duração, o contrato deverá conter cláusula que estabeleça o índice de reajustamento de preço, com data-base vinculada à data do orçamento estimado, e poderá ser estabelecido mais de um índice específico ou setorial, em conformidade com a realidade de mercado dos respectivos insumos (art. 92, § 3.º, da Lei 14.133/2021).</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1" name="Google Shape;77;p16_ 29" descr=""/>
          <p:cNvPicPr/>
          <p:nvPr/>
        </p:nvPicPr>
        <p:blipFill>
          <a:blip r:embed="rId1"/>
          <a:stretch/>
        </p:blipFill>
        <p:spPr>
          <a:xfrm>
            <a:off x="41760" y="180000"/>
            <a:ext cx="9137880" cy="5137560"/>
          </a:xfrm>
          <a:prstGeom prst="rect">
            <a:avLst/>
          </a:prstGeom>
          <a:ln w="0">
            <a:noFill/>
          </a:ln>
        </p:spPr>
      </p:pic>
      <p:sp>
        <p:nvSpPr>
          <p:cNvPr id="162" name="CustomShape 88"/>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63" name="CustomShape 89"/>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64" name="CustomShape 90"/>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Nos contratos de serviços contínuos, observado o interregno mínimo de um ano, o critério de reajustamento de preços será por (art. 92, § 4.º, da Lei 14.133/2021):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a) reajustamento em sentido estrito, quando não houver regime de dedicação exclusiva de mão de obra ou predominância de mão de obra, mediante previsão de índices específicos ou setoriais; e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b) repactuação, quando houver regime de dedicação exclusiva de mão de obra ou predominância de mão de obra, mediante demonstração analítica da variação dos custos.</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5" name="Google Shape;77;p16_ 30" descr=""/>
          <p:cNvPicPr/>
          <p:nvPr/>
        </p:nvPicPr>
        <p:blipFill>
          <a:blip r:embed="rId1"/>
          <a:stretch/>
        </p:blipFill>
        <p:spPr>
          <a:xfrm>
            <a:off x="41760" y="180000"/>
            <a:ext cx="9137880" cy="5137560"/>
          </a:xfrm>
          <a:prstGeom prst="rect">
            <a:avLst/>
          </a:prstGeom>
          <a:ln w="0">
            <a:noFill/>
          </a:ln>
        </p:spPr>
      </p:pic>
      <p:sp>
        <p:nvSpPr>
          <p:cNvPr id="166" name="CustomShape 91"/>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67" name="CustomShape 92"/>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68" name="CustomShape 93"/>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Em relação aos contratos de serviços contínuos com regime de dedicação exclusiva de mão de obra ou com predominância de mão de obra, o prazo para resposta ao pedido de repactuação de preços será preferencialmente de um mês, contado da data do fornecimento da documentação prevista no § 6.º do art. 135 da nova Lei (art. 92, § 6.º, da Lei 14.133/2021).</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9" name="Google Shape;77;p16_ 31" descr=""/>
          <p:cNvPicPr/>
          <p:nvPr/>
        </p:nvPicPr>
        <p:blipFill>
          <a:blip r:embed="rId1"/>
          <a:stretch/>
        </p:blipFill>
        <p:spPr>
          <a:xfrm>
            <a:off x="41760" y="180000"/>
            <a:ext cx="9137880" cy="5137560"/>
          </a:xfrm>
          <a:prstGeom prst="rect">
            <a:avLst/>
          </a:prstGeom>
          <a:ln w="0">
            <a:noFill/>
          </a:ln>
        </p:spPr>
      </p:pic>
      <p:sp>
        <p:nvSpPr>
          <p:cNvPr id="170" name="CustomShape 94"/>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71" name="CustomShape 95"/>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72" name="CustomShape 96"/>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Cabe registrar que a necessidade de previsão contratual do reajuste em sentido estrito e a sua periodicidade anual já eram consagradas na legislação anterior (arts. 40, XI, e 55, III, da Lei 8.666/1993 e art. 3.º, § 1.º, da Lei 10.192/2001).</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Registre-se, contudo, a alteração quanto ao termo inicial do prazo de reajustamento: enquanto o art. 40, XI, da Lei 8.666/1993 admitia a data de apresentação da proposta ou do orçamento a que essa proposta se referisse, os arts. 25, § 7.º e 92, § 3.º, da Lei 14.133/2021 indicam a data do orçamento estimado como termo inicial do prazo.</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3" name="Google Shape;77;p16_ 32" descr=""/>
          <p:cNvPicPr/>
          <p:nvPr/>
        </p:nvPicPr>
        <p:blipFill>
          <a:blip r:embed="rId1"/>
          <a:stretch/>
        </p:blipFill>
        <p:spPr>
          <a:xfrm>
            <a:off x="41760" y="180000"/>
            <a:ext cx="9137880" cy="5137560"/>
          </a:xfrm>
          <a:prstGeom prst="rect">
            <a:avLst/>
          </a:prstGeom>
          <a:ln w="0">
            <a:noFill/>
          </a:ln>
        </p:spPr>
      </p:pic>
      <p:sp>
        <p:nvSpPr>
          <p:cNvPr id="174" name="CustomShape 97"/>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75" name="CustomShape 98"/>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76" name="CustomShape 99"/>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Nos contratos de obras e serviços de engenharia, sempre que compatível com o regime de execução, a medição será mensal (art. 92, § 5.º, da Lei 14.133/2021).</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7" name="Google Shape;77;p16_ 33" descr=""/>
          <p:cNvPicPr/>
          <p:nvPr/>
        </p:nvPicPr>
        <p:blipFill>
          <a:blip r:embed="rId1"/>
          <a:stretch/>
        </p:blipFill>
        <p:spPr>
          <a:xfrm>
            <a:off x="41760" y="180000"/>
            <a:ext cx="9137880" cy="5137560"/>
          </a:xfrm>
          <a:prstGeom prst="rect">
            <a:avLst/>
          </a:prstGeom>
          <a:ln w="0">
            <a:noFill/>
          </a:ln>
        </p:spPr>
      </p:pic>
      <p:sp>
        <p:nvSpPr>
          <p:cNvPr id="178" name="CustomShape 100"/>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79" name="CustomShape 101"/>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80" name="CustomShape 102"/>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A divulgação no Portal Nacional de Contratações Públicas (PNCP) é condição indispensável para a eficácia do contrato e seus aditamentos e deverá ocorrer nos seguintes prazos, contados de sua assinatura (art. 94, I e II, da Lei 14.133/2021):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a) 20 dias, no caso de licitação; e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b) 10 dias, no caso de contratação direta.</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1" name="Google Shape;77;p16_ 34" descr=""/>
          <p:cNvPicPr/>
          <p:nvPr/>
        </p:nvPicPr>
        <p:blipFill>
          <a:blip r:embed="rId1"/>
          <a:stretch/>
        </p:blipFill>
        <p:spPr>
          <a:xfrm>
            <a:off x="41760" y="180000"/>
            <a:ext cx="9137880" cy="5137560"/>
          </a:xfrm>
          <a:prstGeom prst="rect">
            <a:avLst/>
          </a:prstGeom>
          <a:ln w="0">
            <a:noFill/>
          </a:ln>
        </p:spPr>
      </p:pic>
      <p:sp>
        <p:nvSpPr>
          <p:cNvPr id="182" name="CustomShape 103"/>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83" name="CustomShape 104"/>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84" name="CustomShape 105"/>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Os contratos celebrados em caso de urgência terão eficácia a partir da sua assinatura e deverão ser publicados nos prazos previstos nos incisos I e II do art. 94, sob pena de nulidade (art. 94, § 1.º, da Lei 14.133/2021).</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A divulgação, quando referente à contratação de profissional do setor artístico por inexigibilidade, deverá identificar os custos do cachê do artista, dos músicos ou da banda, quando houver, do transporte, da hospedagem, da infraestrutura, da logística do evento e das demais despesas específicas (art. 94, § 2.º, da Lei 14.133/2021).</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5" name="Google Shape;77;p16_ 38" descr=""/>
          <p:cNvPicPr/>
          <p:nvPr/>
        </p:nvPicPr>
        <p:blipFill>
          <a:blip r:embed="rId1"/>
          <a:stretch/>
        </p:blipFill>
        <p:spPr>
          <a:xfrm>
            <a:off x="41760" y="180000"/>
            <a:ext cx="9137880" cy="5137560"/>
          </a:xfrm>
          <a:prstGeom prst="rect">
            <a:avLst/>
          </a:prstGeom>
          <a:ln w="0">
            <a:noFill/>
          </a:ln>
        </p:spPr>
      </p:pic>
      <p:sp>
        <p:nvSpPr>
          <p:cNvPr id="186" name="CustomShape 115"/>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87" name="CustomShape 116"/>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88" name="CustomShape 117"/>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No caso de obras, a Administração divulgará em sítio eletrônico oficial, em até 25 </a:t>
            </a:r>
            <a:r>
              <a:rPr b="0" lang="pt-BR" sz="1800" spc="-1" strike="noStrike">
                <a:solidFill>
                  <a:srgbClr val="000000"/>
                </a:solidFill>
                <a:latin typeface="Arial"/>
                <a:ea typeface="DejaVu Sans"/>
              </a:rPr>
              <a:t>dias úteis após a assinatura do contrato, os quantitativos e os preços unitários e </a:t>
            </a:r>
            <a:r>
              <a:rPr b="0" lang="pt-BR" sz="1800" spc="-1" strike="noStrike">
                <a:solidFill>
                  <a:srgbClr val="000000"/>
                </a:solidFill>
                <a:latin typeface="Arial"/>
                <a:ea typeface="DejaVu Sans"/>
              </a:rPr>
              <a:t>totais que contratar e, em até 45 dias úteis após a conclusão do contrato, os </a:t>
            </a:r>
            <a:r>
              <a:rPr b="0" lang="pt-BR" sz="1800" spc="-1" strike="noStrike">
                <a:solidFill>
                  <a:srgbClr val="000000"/>
                </a:solidFill>
                <a:latin typeface="Arial"/>
                <a:ea typeface="DejaVu Sans"/>
              </a:rPr>
              <a:t>quantitativos executados e os preços praticados (art. 94, § 3.º, da Lei 14.133/2021).</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9" name="Google Shape;77;p16_ 35" descr=""/>
          <p:cNvPicPr/>
          <p:nvPr/>
        </p:nvPicPr>
        <p:blipFill>
          <a:blip r:embed="rId1"/>
          <a:stretch/>
        </p:blipFill>
        <p:spPr>
          <a:xfrm>
            <a:off x="41760" y="180000"/>
            <a:ext cx="9137880" cy="5137560"/>
          </a:xfrm>
          <a:prstGeom prst="rect">
            <a:avLst/>
          </a:prstGeom>
          <a:ln w="0">
            <a:noFill/>
          </a:ln>
        </p:spPr>
      </p:pic>
      <p:sp>
        <p:nvSpPr>
          <p:cNvPr id="190" name="CustomShape 106"/>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91" name="CustomShape 107"/>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92" name="CustomShape 108"/>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O instrumento de contrato é obrigatório, salvo nas hipóteses elencadas a seguir, em que a Administração poderá substituí-lo por outro instrumento hábil, tal como carta--contrato, nota de empenho de despesa, autorização de compra ou ordem de execução de serviço (art. 95 da Lei 14.133/2021):</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a) dispensa de licitação em razão de valor; e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b) compras com entrega imediata e integral dos bens adquiridos, dos quais não resultem obrigações futuras, inclusive quanto a assistência técnica, independentemente de seu valor.</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Google Shape;77;p16_ 1" descr=""/>
          <p:cNvPicPr/>
          <p:nvPr/>
        </p:nvPicPr>
        <p:blipFill>
          <a:blip r:embed="rId1"/>
          <a:stretch/>
        </p:blipFill>
        <p:spPr>
          <a:xfrm>
            <a:off x="41760" y="180000"/>
            <a:ext cx="9137880" cy="5137560"/>
          </a:xfrm>
          <a:prstGeom prst="rect">
            <a:avLst/>
          </a:prstGeom>
          <a:ln w="0">
            <a:noFill/>
          </a:ln>
        </p:spPr>
      </p:pic>
      <p:sp>
        <p:nvSpPr>
          <p:cNvPr id="50" name="CustomShape 4"/>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51" name="CustomShape 5"/>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52" name="CustomShape 6"/>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1" lang="pt-BR" sz="1800" spc="-1" strike="noStrike">
                <a:solidFill>
                  <a:srgbClr val="000000"/>
                </a:solidFill>
                <a:latin typeface="Arial"/>
                <a:ea typeface="DejaVu Sans"/>
              </a:rPr>
              <a:t>Contratos Administrativos</a:t>
            </a:r>
            <a:r>
              <a:rPr b="0" lang="pt-BR" sz="1800" spc="-1" strike="noStrike">
                <a:solidFill>
                  <a:srgbClr val="000000"/>
                </a:solidFill>
                <a:latin typeface="Arial"/>
                <a:ea typeface="DejaVu Sans"/>
              </a:rPr>
              <a:t>: são os ajustes celebrados entre a Administração Pública e o particular, regidos predominantemente pelo direito público, para execução de atividades de interesse público. É natural, aqui, a presença das cláusulas exorbitantes (art. 58 da Lei 8.666/1993 e art. 104 da Lei 14.133/2021) que conferem superioridade à Administração em detrimento do particular. Independentemente de previsão contratual, as cláusulas exorbitantes serão observadas nos contratos administrativos, pois a sua aplicação decorre diretamente da Lei. As características básicas dos contratos administrativos são: (i) desequilíbrio contratual em favor da Administração, tendo em vista a presença das cláusulas exorbitantes (“verticalidade”); </a:t>
            </a:r>
            <a:endParaRPr b="0" lang="pt-BR" sz="1800" spc="-1" strike="noStrike">
              <a:latin typeface="Arial"/>
            </a:endParaRPr>
          </a:p>
          <a:p>
            <a:pPr algn="just">
              <a:lnSpc>
                <a:spcPct val="100000"/>
              </a:lnSpc>
              <a:buNone/>
              <a:tabLst>
                <a:tab algn="l" pos="0"/>
              </a:tabLst>
            </a:pPr>
            <a:endParaRPr b="0" lang="pt-BR" sz="1400" spc="-1" strike="noStrike">
              <a:latin typeface="Arial"/>
            </a:endParaRPr>
          </a:p>
          <a:p>
            <a:pPr algn="just">
              <a:lnSpc>
                <a:spcPct val="100000"/>
              </a:lnSpc>
              <a:buNone/>
              <a:tabLst>
                <a:tab algn="l" pos="0"/>
              </a:tabLst>
            </a:pPr>
            <a:endParaRPr b="0" lang="pt-BR" sz="1400" spc="-1" strike="noStrike">
              <a:latin typeface="Arial"/>
            </a:endParaRPr>
          </a:p>
          <a:p>
            <a:pPr algn="just">
              <a:lnSpc>
                <a:spcPct val="100000"/>
              </a:lnSpc>
              <a:buNone/>
              <a:tabLst>
                <a:tab algn="l" pos="0"/>
              </a:tabLst>
            </a:pPr>
            <a:endParaRPr b="0" lang="pt-BR" sz="1400" spc="-1" strike="noStrike">
              <a:latin typeface="Arial"/>
            </a:endParaRPr>
          </a:p>
          <a:p>
            <a:pPr algn="just">
              <a:lnSpc>
                <a:spcPct val="100000"/>
              </a:lnSpc>
              <a:buNone/>
              <a:tabLst>
                <a:tab algn="l" pos="0"/>
              </a:tabLst>
            </a:pPr>
            <a:endParaRPr b="0" lang="pt-BR" sz="14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3" name="Google Shape;77;p16_ 36" descr=""/>
          <p:cNvPicPr/>
          <p:nvPr/>
        </p:nvPicPr>
        <p:blipFill>
          <a:blip r:embed="rId1"/>
          <a:stretch/>
        </p:blipFill>
        <p:spPr>
          <a:xfrm>
            <a:off x="41760" y="180000"/>
            <a:ext cx="9137880" cy="5137560"/>
          </a:xfrm>
          <a:prstGeom prst="rect">
            <a:avLst/>
          </a:prstGeom>
          <a:ln w="0">
            <a:noFill/>
          </a:ln>
        </p:spPr>
      </p:pic>
      <p:sp>
        <p:nvSpPr>
          <p:cNvPr id="194" name="CustomShape 109"/>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95" name="CustomShape 110"/>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196" name="CustomShape 111"/>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Registre-se que o art. 62, caput e § 4.º, da Lei 8.666/1996 admitia a substituição do instrumento de contrato por outro instrumento hábil nas contratações com valores inseridos nos parâmetros da modalidade convite e nos casos que, independentemente do valor contratual, envolvessem compra com entrega imediata e integral dos bens adquiridos, dos quais não resultem obrigações futuras, inclusive assistência técnica.</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7" name="Google Shape;77;p16_ 37" descr=""/>
          <p:cNvPicPr/>
          <p:nvPr/>
        </p:nvPicPr>
        <p:blipFill>
          <a:blip r:embed="rId1"/>
          <a:stretch/>
        </p:blipFill>
        <p:spPr>
          <a:xfrm>
            <a:off x="41760" y="180000"/>
            <a:ext cx="9137880" cy="5137560"/>
          </a:xfrm>
          <a:prstGeom prst="rect">
            <a:avLst/>
          </a:prstGeom>
          <a:ln w="0">
            <a:noFill/>
          </a:ln>
        </p:spPr>
      </p:pic>
      <p:sp>
        <p:nvSpPr>
          <p:cNvPr id="198" name="CustomShape 112"/>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199" name="CustomShape 113"/>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200" name="CustomShape 114"/>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A nova Lei de Licitações, em seu art. 95, § 2.º, mantém a regra do contrato escrito ao dispor que será nulo e de nenhum efeito o contrato verbal com a Administração, salvo o de pequenas compras ou prestação de serviços de pronto pagamento, assim entendidas aquelas de valor não superior a 11.981,20 (Decreto 11.871/2023).</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1" name="Google Shape;77;p16_ 39" descr=""/>
          <p:cNvPicPr/>
          <p:nvPr/>
        </p:nvPicPr>
        <p:blipFill>
          <a:blip r:embed="rId1"/>
          <a:stretch/>
        </p:blipFill>
        <p:spPr>
          <a:xfrm>
            <a:off x="41760" y="180000"/>
            <a:ext cx="9137880" cy="5137560"/>
          </a:xfrm>
          <a:prstGeom prst="rect">
            <a:avLst/>
          </a:prstGeom>
          <a:ln w="0">
            <a:noFill/>
          </a:ln>
        </p:spPr>
      </p:pic>
      <p:sp>
        <p:nvSpPr>
          <p:cNvPr id="202" name="CustomShape 118"/>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203" name="CustomShape 119"/>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204" name="CustomShape 120"/>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O edital pode exigir a prestação das seguintes garantias nas contratações de obras, serviços e compras (art. 96, caput e § 1.º, da Lei 14.133/2021):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a) caução em dinheiro ou em títulos da dívida pública emitidos sob a forma escritural mediante registro em sistema centralizado de liquidação e de custódia autorizado pelo Banco Central do Brasil e avaliados por seus valores econômicos, conforme definido pelo Ministério da Fazenda;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b) seguro-garantia; e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c) fiança bancária emitida por banco ou instituição financeira devidamente autorizada a operar no País pelo Banco Central do Brasil.</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5" name="Google Shape;77;p16_ 40" descr=""/>
          <p:cNvPicPr/>
          <p:nvPr/>
        </p:nvPicPr>
        <p:blipFill>
          <a:blip r:embed="rId1"/>
          <a:stretch/>
        </p:blipFill>
        <p:spPr>
          <a:xfrm>
            <a:off x="41760" y="180000"/>
            <a:ext cx="9137880" cy="5137560"/>
          </a:xfrm>
          <a:prstGeom prst="rect">
            <a:avLst/>
          </a:prstGeom>
          <a:ln w="0">
            <a:noFill/>
          </a:ln>
        </p:spPr>
      </p:pic>
      <p:sp>
        <p:nvSpPr>
          <p:cNvPr id="206" name="CustomShape 121"/>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207" name="CustomShape 122"/>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208" name="CustomShape 123"/>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A nova Lei de Licitações mantém as três modalidades de garantias que eram elencadas no art. 56, § 1.º, da Lei 8.666/1993.</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Na hipótese de suspensão do contrato por ordem ou inadimplemento da Administração, o contratado ficará desobrigado de renovar a garantia ou de endossar a apólice de seguro até a ordem de reinício da execução ou o adimplemento pela Administração (art. 96, § 2.º, da nova Lei de Licitações).</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9" name="Google Shape;77;p16_ 41" descr=""/>
          <p:cNvPicPr/>
          <p:nvPr/>
        </p:nvPicPr>
        <p:blipFill>
          <a:blip r:embed="rId1"/>
          <a:stretch/>
        </p:blipFill>
        <p:spPr>
          <a:xfrm>
            <a:off x="41760" y="180000"/>
            <a:ext cx="9137880" cy="5137560"/>
          </a:xfrm>
          <a:prstGeom prst="rect">
            <a:avLst/>
          </a:prstGeom>
          <a:ln w="0">
            <a:noFill/>
          </a:ln>
        </p:spPr>
      </p:pic>
      <p:sp>
        <p:nvSpPr>
          <p:cNvPr id="210" name="CustomShape 124"/>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211" name="CustomShape 125"/>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212" name="CustomShape 126"/>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Em relação ao seguro-garantia, o edital fixará prazo mínimo de um mês, contado da data da homologação da licitação e anterior à assinatura do contrato, para a prestação da garantia pelo contratado (art. 96, § 3.º).</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O seguro-garantia tem por objetivo garantir o fiel cumprimento das obrigações assumidas pelo contratado perante a Administração, inclusive as multas, os prejuízos e as indenizações decorrentes de inadimplemento, observadas as seguintes regras (art. 97 da Lei 14.133/2021): </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3" name="Google Shape;77;p16_ 42" descr=""/>
          <p:cNvPicPr/>
          <p:nvPr/>
        </p:nvPicPr>
        <p:blipFill>
          <a:blip r:embed="rId1"/>
          <a:stretch/>
        </p:blipFill>
        <p:spPr>
          <a:xfrm>
            <a:off x="41760" y="180000"/>
            <a:ext cx="9137880" cy="5137560"/>
          </a:xfrm>
          <a:prstGeom prst="rect">
            <a:avLst/>
          </a:prstGeom>
          <a:ln w="0">
            <a:noFill/>
          </a:ln>
        </p:spPr>
      </p:pic>
      <p:sp>
        <p:nvSpPr>
          <p:cNvPr id="214" name="CustomShape 127"/>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215" name="CustomShape 128"/>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216" name="CustomShape 129"/>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a) o prazo de vigência da apólice será igual ou superior ao prazo estabelecido no </a:t>
            </a:r>
            <a:r>
              <a:rPr b="0" lang="pt-BR" sz="1800" spc="-1" strike="noStrike">
                <a:solidFill>
                  <a:srgbClr val="000000"/>
                </a:solidFill>
                <a:latin typeface="Arial"/>
                <a:ea typeface="DejaVu Sans"/>
              </a:rPr>
              <a:t>contrato principal e deverá acompanhar as modificações referentes à vigência deste </a:t>
            </a:r>
            <a:r>
              <a:rPr b="0" lang="pt-BR" sz="1800" spc="-1" strike="noStrike">
                <a:solidFill>
                  <a:srgbClr val="000000"/>
                </a:solidFill>
                <a:latin typeface="Arial"/>
                <a:ea typeface="DejaVu Sans"/>
              </a:rPr>
              <a:t>mediante a emissão do respectivo endosso pela seguradora;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b) o seguro-garantia continuará em vigor mesmo se o contratado não tiver pago o </a:t>
            </a:r>
            <a:r>
              <a:rPr b="0" lang="pt-BR" sz="1800" spc="-1" strike="noStrike">
                <a:solidFill>
                  <a:srgbClr val="000000"/>
                </a:solidFill>
                <a:latin typeface="Arial"/>
                <a:ea typeface="DejaVu Sans"/>
              </a:rPr>
              <a:t>prêmio nas datas convencionadas.</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7" name="Google Shape;77;p16_ 43" descr=""/>
          <p:cNvPicPr/>
          <p:nvPr/>
        </p:nvPicPr>
        <p:blipFill>
          <a:blip r:embed="rId1"/>
          <a:stretch/>
        </p:blipFill>
        <p:spPr>
          <a:xfrm>
            <a:off x="41760" y="180000"/>
            <a:ext cx="9137880" cy="5137560"/>
          </a:xfrm>
          <a:prstGeom prst="rect">
            <a:avLst/>
          </a:prstGeom>
          <a:ln w="0">
            <a:noFill/>
          </a:ln>
        </p:spPr>
      </p:pic>
      <p:sp>
        <p:nvSpPr>
          <p:cNvPr id="218" name="CustomShape 130"/>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219" name="CustomShape 131"/>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220" name="CustomShape 132"/>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Nos contratos de execução continuada ou de fornecimento contínuo de bens e serviços, será permitida a substituição da apólice de seguro-garantia na data da renovação ou do aniversário, desde que mantidas as mesmas condições e coberturas da apólice vigente e desde que nenhum período fique descoberto, ressalvado o disposto no § 2.º do art. 96 da Lei (art. 97, parágrafo único, da Lei 14.133/2021).</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1" name="Google Shape;77;p16_ 44" descr=""/>
          <p:cNvPicPr/>
          <p:nvPr/>
        </p:nvPicPr>
        <p:blipFill>
          <a:blip r:embed="rId1"/>
          <a:stretch/>
        </p:blipFill>
        <p:spPr>
          <a:xfrm>
            <a:off x="41760" y="180000"/>
            <a:ext cx="9137880" cy="5137560"/>
          </a:xfrm>
          <a:prstGeom prst="rect">
            <a:avLst/>
          </a:prstGeom>
          <a:ln w="0">
            <a:noFill/>
          </a:ln>
        </p:spPr>
      </p:pic>
      <p:sp>
        <p:nvSpPr>
          <p:cNvPr id="222" name="CustomShape 133"/>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223" name="CustomShape 134"/>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224" name="CustomShape 135"/>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Nas contratações de obras, serviços e fornecimentos, a garantia poderá ser de até 5% do valor inicial do contrato, autorizada a majoração desse percentual para até 10%, desde que justificada mediante análise da complexidade técnica e dos riscos envolvidos (art. 98 da Lei 14.133/2021).</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É possível perceber que a nova Lei de Licitações mantém, em regra, a sistemática do art. 56, §§ 2.º e 3.º, da Lei 8.666/1993, fixando o limite de 5%, com a possibilidade, em casos de complexidade técnica e riscos maiores, do aumento da garantia para até 10% do valor inicial do contrato.</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5" name="Google Shape;77;p16_ 45" descr=""/>
          <p:cNvPicPr/>
          <p:nvPr/>
        </p:nvPicPr>
        <p:blipFill>
          <a:blip r:embed="rId1"/>
          <a:stretch/>
        </p:blipFill>
        <p:spPr>
          <a:xfrm>
            <a:off x="41760" y="180000"/>
            <a:ext cx="9137880" cy="5137560"/>
          </a:xfrm>
          <a:prstGeom prst="rect">
            <a:avLst/>
          </a:prstGeom>
          <a:ln w="0">
            <a:noFill/>
          </a:ln>
        </p:spPr>
      </p:pic>
      <p:sp>
        <p:nvSpPr>
          <p:cNvPr id="226" name="CustomShape 136"/>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227" name="CustomShape 137"/>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228" name="CustomShape 138"/>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A nova Lei de Licitações, em seu art. 103, admite a repartição de riscos nos contratos administrativos, com a previsão de matriz de alocação de riscos, alocando-os entre contratante e contratado mediante indicação daqueles a serem assumidos pelo setor público ou pelo setor privado ou daqueles a serem compartilhados.</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9" name="Google Shape;77;p16_ 46" descr=""/>
          <p:cNvPicPr/>
          <p:nvPr/>
        </p:nvPicPr>
        <p:blipFill>
          <a:blip r:embed="rId1"/>
          <a:stretch/>
        </p:blipFill>
        <p:spPr>
          <a:xfrm>
            <a:off x="41760" y="180000"/>
            <a:ext cx="9137880" cy="5137560"/>
          </a:xfrm>
          <a:prstGeom prst="rect">
            <a:avLst/>
          </a:prstGeom>
          <a:ln w="0">
            <a:noFill/>
          </a:ln>
        </p:spPr>
      </p:pic>
      <p:sp>
        <p:nvSpPr>
          <p:cNvPr id="230" name="CustomShape 139"/>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231" name="CustomShape 140"/>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232" name="CustomShape 141"/>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Na nova Lei de Licitações, a alocação de riscos considerará, em compatibilidade com as obrigações e os encargos atribuídos às partes no contrato, a natureza do risco, o beneficiário das prestações a que se vincula e a capacidade de cada setor para melhor gerenciá-lo (art. 103, § 1.º, da Lei 14.133/2021).</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 name="Google Shape;77;p16_ 2" descr=""/>
          <p:cNvPicPr/>
          <p:nvPr/>
        </p:nvPicPr>
        <p:blipFill>
          <a:blip r:embed="rId1"/>
          <a:stretch/>
        </p:blipFill>
        <p:spPr>
          <a:xfrm>
            <a:off x="41760" y="180000"/>
            <a:ext cx="9137880" cy="5137560"/>
          </a:xfrm>
          <a:prstGeom prst="rect">
            <a:avLst/>
          </a:prstGeom>
          <a:ln w="0">
            <a:noFill/>
          </a:ln>
        </p:spPr>
      </p:pic>
      <p:sp>
        <p:nvSpPr>
          <p:cNvPr id="54" name="CustomShape 7"/>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55" name="CustomShape 8"/>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56" name="CustomShape 9"/>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e (ii) regime predominantemente de direito público, aplicando-se, supletivamente, as normas de direito privado (art. 54 da Lei 8.666/1993). Ex.: contratos de concessão de serviço público, de obras públicas, de concessão de uso de bem público etc.;</a:t>
            </a:r>
            <a:endParaRPr b="0" lang="pt-BR" sz="1800" spc="-1" strike="noStrike">
              <a:latin typeface="Arial"/>
            </a:endParaRPr>
          </a:p>
          <a:p>
            <a:pPr algn="just">
              <a:lnSpc>
                <a:spcPct val="100000"/>
              </a:lnSpc>
              <a:buNone/>
              <a:tabLst>
                <a:tab algn="l" pos="0"/>
              </a:tabLst>
            </a:pPr>
            <a:endParaRPr b="0" lang="pt-BR" sz="1400" spc="-1" strike="noStrike">
              <a:latin typeface="Arial"/>
            </a:endParaRPr>
          </a:p>
          <a:p>
            <a:pPr algn="just">
              <a:lnSpc>
                <a:spcPct val="100000"/>
              </a:lnSpc>
              <a:buNone/>
              <a:tabLst>
                <a:tab algn="l" pos="0"/>
              </a:tabLst>
            </a:pPr>
            <a:endParaRPr b="0" lang="pt-BR" sz="14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3" name="Google Shape;85;p17" descr=""/>
          <p:cNvPicPr/>
          <p:nvPr/>
        </p:nvPicPr>
        <p:blipFill>
          <a:blip r:embed="rId1"/>
          <a:stretch/>
        </p:blipFill>
        <p:spPr>
          <a:xfrm>
            <a:off x="0" y="0"/>
            <a:ext cx="9137880" cy="5137560"/>
          </a:xfrm>
          <a:prstGeom prst="rect">
            <a:avLst/>
          </a:prstGeom>
          <a:ln w="0">
            <a:noFill/>
          </a:ln>
        </p:spPr>
      </p:pic>
      <p:sp>
        <p:nvSpPr>
          <p:cNvPr id="234" name="CustomShape 1"/>
          <p:cNvSpPr/>
          <p:nvPr/>
        </p:nvSpPr>
        <p:spPr>
          <a:xfrm>
            <a:off x="1639800" y="1762920"/>
            <a:ext cx="5858640" cy="2244960"/>
          </a:xfrm>
          <a:prstGeom prst="rect">
            <a:avLst/>
          </a:prstGeom>
          <a:noFill/>
          <a:ln w="0">
            <a:noFill/>
          </a:ln>
        </p:spPr>
        <p:style>
          <a:lnRef idx="0"/>
          <a:fillRef idx="0"/>
          <a:effectRef idx="0"/>
          <a:fontRef idx="minor"/>
        </p:style>
        <p:txBody>
          <a:bodyPr lIns="90000" rIns="90000" tIns="91440" bIns="91440" anchor="t">
            <a:noAutofit/>
          </a:bodyPr>
          <a:p>
            <a:pPr algn="ctr">
              <a:lnSpc>
                <a:spcPct val="100000"/>
              </a:lnSpc>
              <a:buNone/>
              <a:tabLst>
                <a:tab algn="l" pos="0"/>
              </a:tabLst>
            </a:pPr>
            <a:r>
              <a:rPr b="0" lang="pt-BR" sz="3600" spc="-1" strike="noStrike">
                <a:solidFill>
                  <a:srgbClr val="ffffff"/>
                </a:solidFill>
                <a:latin typeface="Montserrat ExtraBold"/>
                <a:ea typeface="Montserrat ExtraBold"/>
              </a:rPr>
              <a:t>PARABÉNS</a:t>
            </a:r>
            <a:endParaRPr b="0" lang="pt-BR" sz="3600" spc="-1" strike="noStrike">
              <a:latin typeface="Arial"/>
            </a:endParaRPr>
          </a:p>
          <a:p>
            <a:pPr algn="ctr">
              <a:lnSpc>
                <a:spcPct val="100000"/>
              </a:lnSpc>
              <a:buNone/>
              <a:tabLst>
                <a:tab algn="l" pos="0"/>
              </a:tabLst>
            </a:pPr>
            <a:r>
              <a:rPr b="0" lang="pt-BR" sz="3600" spc="-1" strike="noStrike">
                <a:solidFill>
                  <a:srgbClr val="ff6c00"/>
                </a:solidFill>
                <a:latin typeface="Montserrat ExtraBold"/>
                <a:ea typeface="Montserrat ExtraBold"/>
              </a:rPr>
              <a:t>PELA CONCLUSÃO</a:t>
            </a:r>
            <a:endParaRPr b="0" lang="pt-BR" sz="3600" spc="-1" strike="noStrike">
              <a:latin typeface="Arial"/>
            </a:endParaRPr>
          </a:p>
          <a:p>
            <a:pPr algn="ctr">
              <a:lnSpc>
                <a:spcPct val="100000"/>
              </a:lnSpc>
              <a:buNone/>
              <a:tabLst>
                <a:tab algn="l" pos="0"/>
              </a:tabLst>
            </a:pPr>
            <a:r>
              <a:rPr b="0" lang="pt-BR" sz="3600" spc="-1" strike="noStrike">
                <a:solidFill>
                  <a:srgbClr val="ffffff"/>
                </a:solidFill>
                <a:latin typeface="Montserrat ExtraBold"/>
                <a:ea typeface="Montserrat ExtraBold"/>
              </a:rPr>
              <a:t>DO SEU CURSO!</a:t>
            </a:r>
            <a:endParaRPr b="0" lang="pt-BR"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Google Shape;77;p16_ 3" descr=""/>
          <p:cNvPicPr/>
          <p:nvPr/>
        </p:nvPicPr>
        <p:blipFill>
          <a:blip r:embed="rId1"/>
          <a:stretch/>
        </p:blipFill>
        <p:spPr>
          <a:xfrm>
            <a:off x="41760" y="180000"/>
            <a:ext cx="9137880" cy="5137560"/>
          </a:xfrm>
          <a:prstGeom prst="rect">
            <a:avLst/>
          </a:prstGeom>
          <a:ln w="0">
            <a:noFill/>
          </a:ln>
        </p:spPr>
      </p:pic>
      <p:sp>
        <p:nvSpPr>
          <p:cNvPr id="58" name="CustomShape 10"/>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59" name="CustomShape 11"/>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60" name="CustomShape 12"/>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1" lang="pt-BR" sz="1800" spc="-1" strike="noStrike">
                <a:solidFill>
                  <a:srgbClr val="000000"/>
                </a:solidFill>
                <a:latin typeface="Arial"/>
                <a:ea typeface="DejaVu Sans"/>
              </a:rPr>
              <a:t>Contratos Privados da Administração ou contratos semipúblicos</a:t>
            </a:r>
            <a:r>
              <a:rPr b="0" lang="pt-BR" sz="1800" spc="-1" strike="noStrike">
                <a:solidFill>
                  <a:srgbClr val="000000"/>
                </a:solidFill>
                <a:latin typeface="Arial"/>
                <a:ea typeface="DejaVu Sans"/>
              </a:rPr>
              <a:t>: são os ajustes em que a Administração Pública e o particular estão em situação de relativa igualdade, regidos predominantemente pelo direito privado. Frise-se que o art. 62, § 3.º, I, da Lei 8.666/1993 admite a aplicação das cláusulas exorbitantes, “no que couber”, aos contratos privados da Administração.</a:t>
            </a: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É evidente, todavia, que as cláusulas exorbitantes desnaturariam esses contratos, aproximando-os dos contratos administrativos típicos. Por essa razão, a doutrina sustenta que a presença dessas cláusulas nos contratos privados depende da vontade das partes e a sua aplicação está condicionada à expressa previsão contratual. As características básicas dos contratos privados da Administração são: </a:t>
            </a:r>
            <a:endParaRPr b="0" lang="pt-BR" sz="1800" spc="-1" strike="noStrike">
              <a:latin typeface="Arial"/>
            </a:endParaRPr>
          </a:p>
          <a:p>
            <a:pPr algn="just">
              <a:lnSpc>
                <a:spcPct val="100000"/>
              </a:lnSpc>
              <a:buNone/>
              <a:tabLst>
                <a:tab algn="l" pos="0"/>
              </a:tabLst>
            </a:pPr>
            <a:endParaRPr b="0" lang="pt-BR" sz="1400" spc="-1" strike="noStrike">
              <a:latin typeface="Arial"/>
            </a:endParaRPr>
          </a:p>
          <a:p>
            <a:pPr algn="just">
              <a:lnSpc>
                <a:spcPct val="100000"/>
              </a:lnSpc>
              <a:buNone/>
              <a:tabLst>
                <a:tab algn="l" pos="0"/>
              </a:tabLst>
            </a:pPr>
            <a:endParaRPr b="0" lang="pt-BR" sz="1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 name="Google Shape;77;p16_ 4" descr=""/>
          <p:cNvPicPr/>
          <p:nvPr/>
        </p:nvPicPr>
        <p:blipFill>
          <a:blip r:embed="rId1"/>
          <a:stretch/>
        </p:blipFill>
        <p:spPr>
          <a:xfrm>
            <a:off x="41760" y="180000"/>
            <a:ext cx="9137880" cy="5137560"/>
          </a:xfrm>
          <a:prstGeom prst="rect">
            <a:avLst/>
          </a:prstGeom>
          <a:ln w="0">
            <a:noFill/>
          </a:ln>
        </p:spPr>
      </p:pic>
      <p:sp>
        <p:nvSpPr>
          <p:cNvPr id="62" name="CustomShape 13"/>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63" name="CustomShape 14"/>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64" name="CustomShape 15"/>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000"/>
                </a:solidFill>
                <a:latin typeface="Arial"/>
                <a:ea typeface="DejaVu Sans"/>
              </a:rPr>
              <a:t>(i) equilíbrio contratual relativo, em razão da ausência, em regra, das cláusulas exorbitantes (“horizontalidade”); e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(ii) regime predominantemente de direito privado, devendo ser observadas, no entanto, algumas normas de direito público (ex.: licitação, cláusulas necessárias etc.) Ex.: contratos de compra e venda, de seguro, de locação (quando a Administração for locatária) etc.</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 name="Google Shape;77;p16_ 5" descr=""/>
          <p:cNvPicPr/>
          <p:nvPr/>
        </p:nvPicPr>
        <p:blipFill>
          <a:blip r:embed="rId1"/>
          <a:stretch/>
        </p:blipFill>
        <p:spPr>
          <a:xfrm>
            <a:off x="41760" y="180000"/>
            <a:ext cx="9137880" cy="5137560"/>
          </a:xfrm>
          <a:prstGeom prst="rect">
            <a:avLst/>
          </a:prstGeom>
          <a:ln w="0">
            <a:noFill/>
          </a:ln>
        </p:spPr>
      </p:pic>
      <p:sp>
        <p:nvSpPr>
          <p:cNvPr id="66" name="CustomShape 16"/>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67" name="CustomShape 17"/>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68" name="CustomShape 18"/>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As partes no contrato administrativo são a Administração Pública (contratante) e o particular (contratado), conclusão corroborada pelas definições contidas no art. 6.º, XIV e XV, da Lei 8.666/1993 e no art. 6.º, VII e VIII, da Lei 14.133/2021.</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 name="Google Shape;77;p16_ 6" descr=""/>
          <p:cNvPicPr/>
          <p:nvPr/>
        </p:nvPicPr>
        <p:blipFill>
          <a:blip r:embed="rId1"/>
          <a:stretch/>
        </p:blipFill>
        <p:spPr>
          <a:xfrm>
            <a:off x="41760" y="180000"/>
            <a:ext cx="9137880" cy="5137560"/>
          </a:xfrm>
          <a:prstGeom prst="rect">
            <a:avLst/>
          </a:prstGeom>
          <a:ln w="0">
            <a:noFill/>
          </a:ln>
        </p:spPr>
      </p:pic>
      <p:sp>
        <p:nvSpPr>
          <p:cNvPr id="70" name="CustomShape 19"/>
          <p:cNvSpPr/>
          <p:nvPr/>
        </p:nvSpPr>
        <p:spPr>
          <a:xfrm>
            <a:off x="422640" y="313200"/>
            <a:ext cx="8645040" cy="46008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Contratos Administrativos: Pontos em destaque!</a:t>
            </a:r>
            <a:endParaRPr b="0" lang="pt-BR" sz="1600" spc="-1" strike="noStrike">
              <a:latin typeface="Arial"/>
            </a:endParaRPr>
          </a:p>
        </p:txBody>
      </p:sp>
      <p:sp>
        <p:nvSpPr>
          <p:cNvPr id="71" name="CustomShape 20"/>
          <p:cNvSpPr/>
          <p:nvPr/>
        </p:nvSpPr>
        <p:spPr>
          <a:xfrm>
            <a:off x="531720" y="765000"/>
            <a:ext cx="3192120" cy="37800"/>
          </a:xfrm>
          <a:prstGeom prst="roundRect">
            <a:avLst>
              <a:gd name="adj" fmla="val 16667"/>
            </a:avLst>
          </a:prstGeom>
          <a:solidFill>
            <a:srgbClr val="ff6c00"/>
          </a:solidFill>
          <a:ln w="0">
            <a:noFill/>
          </a:ln>
        </p:spPr>
        <p:style>
          <a:lnRef idx="0"/>
          <a:fillRef idx="0"/>
          <a:effectRef idx="0"/>
          <a:fontRef idx="minor"/>
        </p:style>
      </p:sp>
      <p:sp>
        <p:nvSpPr>
          <p:cNvPr id="72" name="CustomShape 21"/>
          <p:cNvSpPr/>
          <p:nvPr/>
        </p:nvSpPr>
        <p:spPr>
          <a:xfrm>
            <a:off x="288000" y="929160"/>
            <a:ext cx="8349840" cy="360468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000"/>
                </a:solidFill>
                <a:latin typeface="Arial"/>
                <a:ea typeface="DejaVu Sans"/>
              </a:rPr>
              <a:t>Os contratos administrativos são regidos, predominantemente, por normas de direito público. O reconhecimento de prerrogativas em favor da Administração Pública e a importância da atividade administrativa desempenhada revelam a necessidade de aplicação do regime de direito público. Em consequência, os contratos administrativos possuem características específicas que podem ser assim resumidas: formalismo moderado, bilateralidade, comutatividade, personalíssimo (intuitu personae), desequilíbrio e instabilidade.</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582</TotalTime>
  <Application>LibreOffice/7.3.7.2$Linux_X86_64 LibreOffice_project/30$Build-2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pt-BR</dc:language>
  <cp:lastModifiedBy/>
  <dcterms:modified xsi:type="dcterms:W3CDTF">2024-07-18T09:30:49Z</dcterms:modified>
  <cp:revision>57</cp:revision>
  <dc:subject/>
  <dc:title/>
</cp:coreProperties>
</file>

<file path=docProps/custom.xml><?xml version="1.0" encoding="utf-8"?>
<Properties xmlns="http://schemas.openxmlformats.org/officeDocument/2006/custom-properties" xmlns:vt="http://schemas.openxmlformats.org/officeDocument/2006/docPropsVTypes"/>
</file>